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65" r:id="rId6"/>
    <p:sldId id="266" r:id="rId7"/>
    <p:sldId id="267" r:id="rId8"/>
    <p:sldId id="268" r:id="rId9"/>
    <p:sldId id="269" r:id="rId10"/>
    <p:sldId id="257" r:id="rId11"/>
    <p:sldId id="263" r:id="rId12"/>
    <p:sldId id="259" r:id="rId13"/>
    <p:sldId id="260" r:id="rId14"/>
    <p:sldId id="25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1526" autoAdjust="0"/>
  </p:normalViewPr>
  <p:slideViewPr>
    <p:cSldViewPr snapToGrid="0">
      <p:cViewPr varScale="1">
        <p:scale>
          <a:sx n="79" d="100"/>
          <a:sy n="79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84942-2D12-4BE0-9E9C-039E56EB0DE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BA4B3-8E66-4B22-860E-23EC477D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knowledge base</a:t>
            </a:r>
          </a:p>
          <a:p>
            <a:r>
              <a:rPr lang="en-US" dirty="0" smtClean="0"/>
              <a:t>Why you</a:t>
            </a:r>
            <a:r>
              <a:rPr lang="en-US" baseline="0" dirty="0" smtClean="0"/>
              <a:t> might want to use it</a:t>
            </a:r>
          </a:p>
          <a:p>
            <a:r>
              <a:rPr lang="en-US" baseline="0" dirty="0" smtClean="0"/>
              <a:t>How to get started if you are interested</a:t>
            </a:r>
          </a:p>
          <a:p>
            <a:r>
              <a:rPr lang="en-US" baseline="0" dirty="0" err="1" smtClean="0"/>
              <a:t>Viterbo’s</a:t>
            </a:r>
            <a:r>
              <a:rPr lang="en-US" baseline="0" dirty="0" smtClean="0"/>
              <a:t> experiences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4B3-8E66-4B22-860E-23EC477D5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WorldCat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endParaRPr lang="en-US" dirty="0" smtClean="0"/>
          </a:p>
          <a:p>
            <a:r>
              <a:rPr lang="en-US" dirty="0" err="1" smtClean="0"/>
              <a:t>WorldShare</a:t>
            </a:r>
            <a:r>
              <a:rPr lang="en-US" dirty="0" smtClean="0"/>
              <a:t> </a:t>
            </a:r>
            <a:r>
              <a:rPr lang="en-US" dirty="0" err="1" smtClean="0"/>
              <a:t>Metatdata</a:t>
            </a:r>
            <a:r>
              <a:rPr lang="en-US" dirty="0" smtClean="0"/>
              <a:t> or Licenses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4B3-8E66-4B22-860E-23EC477D5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</a:t>
            </a:r>
            <a:r>
              <a:rPr lang="en-US" baseline="0" dirty="0" smtClean="0"/>
              <a:t> ILS</a:t>
            </a:r>
          </a:p>
          <a:p>
            <a:r>
              <a:rPr lang="en-US" baseline="0" dirty="0" smtClean="0"/>
              <a:t>Traditional catalog, no discovery capabilities</a:t>
            </a:r>
          </a:p>
          <a:p>
            <a:r>
              <a:rPr lang="en-US" baseline="0" dirty="0" smtClean="0"/>
              <a:t>Information was </a:t>
            </a:r>
            <a:r>
              <a:rPr lang="en-US" baseline="0" dirty="0" err="1" smtClean="0"/>
              <a:t>silo’ed</a:t>
            </a:r>
            <a:endParaRPr lang="en-US" baseline="0" dirty="0" smtClean="0"/>
          </a:p>
          <a:p>
            <a:r>
              <a:rPr lang="en-US" baseline="0" dirty="0" smtClean="0"/>
              <a:t>Process to get e content into ILS was prohibitive.  We couldn’t do it.  Now we can go into the KB, find the collection, turn it on and it is available in WCL</a:t>
            </a:r>
          </a:p>
          <a:p>
            <a:r>
              <a:rPr lang="en-US" baseline="0" dirty="0" smtClean="0"/>
              <a:t>Can also upload non-standard collections (like print holdings)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4B3-8E66-4B22-860E-23EC477D5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WorldCat</a:t>
            </a:r>
            <a:r>
              <a:rPr lang="en-US" dirty="0" smtClean="0"/>
              <a:t> Local – how Knowledge</a:t>
            </a:r>
            <a:r>
              <a:rPr lang="en-US" baseline="0" dirty="0" smtClean="0"/>
              <a:t> Base resources are found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Workflow - Now we can go into the KB, find the collection, turn it on and it is available in WCL</a:t>
            </a:r>
          </a:p>
          <a:p>
            <a:r>
              <a:rPr lang="en-US" baseline="0" dirty="0" smtClean="0"/>
              <a:t>Can also upload non-standard collections (like print holdings)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4B3-8E66-4B22-860E-23EC477D5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6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 new types of materials</a:t>
            </a:r>
          </a:p>
          <a:p>
            <a:pPr lvl="1"/>
            <a:r>
              <a:rPr lang="en-US" dirty="0" smtClean="0"/>
              <a:t>Print journal articles</a:t>
            </a:r>
          </a:p>
          <a:p>
            <a:pPr lvl="1"/>
            <a:r>
              <a:rPr lang="en-US" dirty="0" smtClean="0"/>
              <a:t>Identifying</a:t>
            </a:r>
            <a:r>
              <a:rPr lang="en-US" baseline="0" dirty="0" smtClean="0"/>
              <a:t> resource types</a:t>
            </a:r>
            <a:endParaRPr lang="en-US" dirty="0" smtClean="0"/>
          </a:p>
          <a:p>
            <a:r>
              <a:rPr lang="en-US" dirty="0" smtClean="0"/>
              <a:t>Finding more resources!</a:t>
            </a:r>
          </a:p>
          <a:p>
            <a:r>
              <a:rPr lang="en-US" dirty="0" smtClean="0"/>
              <a:t>Shallow searching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4B3-8E66-4B22-860E-23EC477D5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Restrictions on students resources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“Its too easy”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Moving from</a:t>
            </a:r>
            <a:r>
              <a:rPr lang="en-US" baseline="0" dirty="0" smtClean="0"/>
              <a:t> finding culture to evaluation culture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4B3-8E66-4B22-860E-23EC477D5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use this?</a:t>
            </a:r>
          </a:p>
          <a:p>
            <a:r>
              <a:rPr lang="en-US" dirty="0" smtClean="0"/>
              <a:t>How do we teach this?</a:t>
            </a:r>
          </a:p>
          <a:p>
            <a:r>
              <a:rPr lang="en-US" dirty="0" smtClean="0"/>
              <a:t>Constantly changing</a:t>
            </a:r>
            <a:r>
              <a:rPr lang="en-US" baseline="0" dirty="0" smtClean="0"/>
              <a:t> ILS means we have to constantly keep track of new developments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Reference services have become more dynamic</a:t>
            </a:r>
          </a:p>
          <a:p>
            <a:r>
              <a:rPr lang="en-US" baseline="0" dirty="0" smtClean="0"/>
              <a:t>Workflow improvements allow us to do more – </a:t>
            </a:r>
            <a:r>
              <a:rPr lang="en-US" baseline="0" dirty="0" err="1" smtClean="0"/>
              <a:t>ebook</a:t>
            </a:r>
            <a:r>
              <a:rPr lang="en-US" baseline="0" dirty="0" smtClean="0"/>
              <a:t> collections for example have doubled the size of our collection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4B3-8E66-4B22-860E-23EC477D57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5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4B3-8E66-4B22-860E-23EC477D57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3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clc.org/knowledge-base.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OCLC Knowledge Base: Improving patron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Nelson</a:t>
            </a:r>
            <a:endParaRPr lang="en-US" dirty="0"/>
          </a:p>
        </p:txBody>
      </p:sp>
      <p:pic>
        <p:nvPicPr>
          <p:cNvPr id="1026" name="Picture 2" descr="Jennifer Nel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4" y="3563937"/>
            <a:ext cx="1812925" cy="22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– Faculty </a:t>
            </a:r>
            <a:endParaRPr lang="en-US" dirty="0"/>
          </a:p>
        </p:txBody>
      </p:sp>
      <p:pic>
        <p:nvPicPr>
          <p:cNvPr id="1026" name="Picture 2" descr="5489338628_3d1f562d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44" y="2046544"/>
            <a:ext cx="6169572" cy="43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5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– Library staff/Workflows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6" y="2401564"/>
            <a:ext cx="5187149" cy="345723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625" y="2390385"/>
            <a:ext cx="5202621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Nelson</a:t>
            </a:r>
            <a:endParaRPr lang="en-US" dirty="0"/>
          </a:p>
        </p:txBody>
      </p:sp>
      <p:pic>
        <p:nvPicPr>
          <p:cNvPr id="1026" name="Picture 2" descr="Jennifer Nel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4" y="3563937"/>
            <a:ext cx="1812925" cy="22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8099" y="5460763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jnnelson@viterbo.edu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Knowledge 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KB combines e-resource information (data) and linking to improve access and workflows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oclc.org/knowledge-base.en.html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7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knowledge 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how e-resources are discovered through </a:t>
            </a:r>
            <a:r>
              <a:rPr lang="en-US" dirty="0" err="1" smtClean="0"/>
              <a:t>WorldCat</a:t>
            </a:r>
            <a:r>
              <a:rPr lang="en-US" dirty="0" smtClean="0"/>
              <a:t> Local/</a:t>
            </a:r>
            <a:r>
              <a:rPr lang="en-US" dirty="0" err="1" smtClean="0"/>
              <a:t>WorldShare</a:t>
            </a:r>
            <a:r>
              <a:rPr lang="en-US" dirty="0" smtClean="0"/>
              <a:t> Discovery</a:t>
            </a:r>
          </a:p>
          <a:p>
            <a:r>
              <a:rPr lang="en-US" dirty="0" err="1" smtClean="0"/>
              <a:t>WorldShare</a:t>
            </a:r>
            <a:r>
              <a:rPr lang="en-US" dirty="0" smtClean="0"/>
              <a:t> Management Services</a:t>
            </a:r>
          </a:p>
          <a:p>
            <a:r>
              <a:rPr lang="en-US" dirty="0" smtClean="0"/>
              <a:t>Foundational (even if you don’t use a KB service now, you probably will at some point)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1319" y="1965497"/>
            <a:ext cx="6597553" cy="48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1" y="1980032"/>
            <a:ext cx="90297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2" y="1900772"/>
            <a:ext cx="6934200" cy="51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99" y="2260748"/>
            <a:ext cx="8524537" cy="428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1882052"/>
            <a:ext cx="7818856" cy="51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- Students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4" y="1971019"/>
            <a:ext cx="5365244" cy="36782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679" y="1971019"/>
            <a:ext cx="5943887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9BB4F23FF894F9DACD878C508B85E" ma:contentTypeVersion="0" ma:contentTypeDescription="Create a new document." ma:contentTypeScope="" ma:versionID="75dad1525c1272e280cc8ec1d65d54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dcfe7aba00f2d1c7eec7339c8e90d9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E0B297-7440-42E1-9C3B-F0494D093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A4B04A-64AA-4FEF-9D18-C5222A90764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94C7B2-B549-4009-A522-7293E95CB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206</TotalTime>
  <Words>317</Words>
  <Application>Microsoft Office PowerPoint</Application>
  <PresentationFormat>Widescreen</PresentationFormat>
  <Paragraphs>57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Gill Sans MT</vt:lpstr>
      <vt:lpstr>Wingdings 2</vt:lpstr>
      <vt:lpstr>Dividend</vt:lpstr>
      <vt:lpstr>OCLC Knowledge Base: Improving patron discovery</vt:lpstr>
      <vt:lpstr>What is the Knowledge Base?</vt:lpstr>
      <vt:lpstr>Why use the knowledge base?</vt:lpstr>
      <vt:lpstr>How to get started</vt:lpstr>
      <vt:lpstr>How to Get started</vt:lpstr>
      <vt:lpstr>How to Get started</vt:lpstr>
      <vt:lpstr>Past</vt:lpstr>
      <vt:lpstr>Present</vt:lpstr>
      <vt:lpstr>Impact - Students</vt:lpstr>
      <vt:lpstr>Impact – Faculty </vt:lpstr>
      <vt:lpstr>Impact – Library staff/Workflows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discovery tools changed Reference &amp; Instruction</dc:title>
  <dc:creator>Jennifer N Nelson</dc:creator>
  <cp:lastModifiedBy>Jennifer N Nelson</cp:lastModifiedBy>
  <cp:revision>19</cp:revision>
  <dcterms:created xsi:type="dcterms:W3CDTF">2014-03-11T18:56:02Z</dcterms:created>
  <dcterms:modified xsi:type="dcterms:W3CDTF">2014-06-09T21:12:05Z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0x010100FB39BB4F23FF894F9DACD878C508B85E</vt:lpwstr>
  </property>
</Properties>
</file>