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89" r:id="rId7"/>
    <p:sldId id="266" r:id="rId8"/>
    <p:sldId id="267" r:id="rId9"/>
    <p:sldId id="268" r:id="rId10"/>
    <p:sldId id="275" r:id="rId11"/>
    <p:sldId id="269" r:id="rId12"/>
    <p:sldId id="270" r:id="rId13"/>
    <p:sldId id="271" r:id="rId14"/>
    <p:sldId id="285" r:id="rId15"/>
    <p:sldId id="286" r:id="rId16"/>
    <p:sldId id="287" r:id="rId17"/>
    <p:sldId id="284" r:id="rId18"/>
    <p:sldId id="283" r:id="rId19"/>
    <p:sldId id="276" r:id="rId20"/>
    <p:sldId id="288" r:id="rId21"/>
    <p:sldId id="272" r:id="rId22"/>
    <p:sldId id="273" r:id="rId23"/>
    <p:sldId id="274" r:id="rId24"/>
    <p:sldId id="280" r:id="rId25"/>
    <p:sldId id="281" r:id="rId26"/>
    <p:sldId id="282" r:id="rId27"/>
    <p:sldId id="277" r:id="rId28"/>
    <p:sldId id="278" r:id="rId29"/>
    <p:sldId id="279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94660"/>
  </p:normalViewPr>
  <p:slideViewPr>
    <p:cSldViewPr>
      <p:cViewPr varScale="1">
        <p:scale>
          <a:sx n="92" d="100"/>
          <a:sy n="92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6159-BBF2-4937-8DC6-E666FB37A62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5BCBB-FD56-458B-8674-2CACCB81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en-US/worldshare-ill/features/article-sharing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OCLC Knowledge Base: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The ILL perspective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\\fpsa\scottm$\Settings\Desktop\ILL\Wils Webinar\Lending - KB article l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\\fpsa\scottm$\Settings\Desktop\ILL\Wils Webinar\Lending - KB reques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Worldshare</a:t>
            </a:r>
            <a:r>
              <a:rPr lang="en-US" dirty="0" smtClean="0"/>
              <a:t> 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\\fpsa\scottm$\Settings\Desktop\ILL\Wils Webinar\Lending- KB worlds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Borrowing requests: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Done through Direct Request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set up an DR article profile</a:t>
            </a:r>
          </a:p>
          <a:p>
            <a:pPr lvl="1"/>
            <a:r>
              <a:rPr lang="en-US" dirty="0" smtClean="0"/>
              <a:t>Set up a custom holdings group &amp; path</a:t>
            </a:r>
          </a:p>
          <a:p>
            <a:pPr lvl="1"/>
            <a:r>
              <a:rPr lang="en-US" dirty="0" smtClean="0"/>
              <a:t>Included only KB libraries and LVIS libraries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0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 Group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67000" cy="40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7003"/>
            <a:ext cx="6477000" cy="68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ILLiad</a:t>
            </a:r>
            <a:r>
              <a:rPr lang="en-US" dirty="0" smtClean="0"/>
              <a:t> KB routing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 </a:t>
            </a:r>
            <a:r>
              <a:rPr lang="en-US" dirty="0" err="1"/>
              <a:t>ILLiad</a:t>
            </a:r>
            <a:r>
              <a:rPr lang="en-US" dirty="0"/>
              <a:t> routing rules</a:t>
            </a:r>
          </a:p>
          <a:p>
            <a:endParaRPr lang="en-US" dirty="0"/>
          </a:p>
          <a:p>
            <a:pPr lvl="1"/>
            <a:r>
              <a:rPr lang="en-US" sz="2200" dirty="0" err="1"/>
              <a:t>u.NVTGC</a:t>
            </a:r>
            <a:r>
              <a:rPr lang="en-US" sz="2200" dirty="0"/>
              <a:t> = 'GZW' and (</a:t>
            </a:r>
            <a:r>
              <a:rPr lang="en-US" sz="2200" dirty="0" err="1"/>
              <a:t>t.ISSN</a:t>
            </a:r>
            <a:r>
              <a:rPr lang="en-US" sz="2200" dirty="0"/>
              <a:t> &gt; '' or </a:t>
            </a:r>
            <a:r>
              <a:rPr lang="en-US" sz="2200" dirty="0" err="1"/>
              <a:t>t.ESPNumber</a:t>
            </a:r>
            <a:r>
              <a:rPr lang="en-US" sz="2200" dirty="0"/>
              <a:t> &gt; '') and </a:t>
            </a:r>
            <a:r>
              <a:rPr lang="en-US" sz="2200" dirty="0" err="1"/>
              <a:t>t.RequestType</a:t>
            </a:r>
            <a:r>
              <a:rPr lang="en-US" sz="2200" dirty="0"/>
              <a:t> = 'Article' and (</a:t>
            </a:r>
            <a:r>
              <a:rPr lang="en-US" sz="2200" dirty="0" err="1"/>
              <a:t>t.LendingString</a:t>
            </a:r>
            <a:r>
              <a:rPr lang="en-US" sz="2200" dirty="0"/>
              <a:t> = '' or </a:t>
            </a:r>
            <a:r>
              <a:rPr lang="en-US" sz="2200" dirty="0" err="1"/>
              <a:t>t.LendingString</a:t>
            </a:r>
            <a:r>
              <a:rPr lang="en-US" sz="2200" dirty="0"/>
              <a:t> is NULL) and </a:t>
            </a:r>
            <a:r>
              <a:rPr lang="en-US" sz="2200" dirty="0" err="1"/>
              <a:t>u.cleared</a:t>
            </a:r>
            <a:r>
              <a:rPr lang="en-US" sz="2200" dirty="0"/>
              <a:t> = 'Yes‘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err="1"/>
              <a:t>u.NVTGC</a:t>
            </a:r>
            <a:r>
              <a:rPr lang="en-US" sz="2200" dirty="0"/>
              <a:t> = 'GZW' and </a:t>
            </a:r>
            <a:r>
              <a:rPr lang="en-US" sz="2200" dirty="0" err="1"/>
              <a:t>t.TransactionNumber</a:t>
            </a:r>
            <a:r>
              <a:rPr lang="en-US" sz="2200" dirty="0"/>
              <a:t> in (select distinct </a:t>
            </a:r>
            <a:r>
              <a:rPr lang="en-US" sz="2200" dirty="0" err="1"/>
              <a:t>TransactionNumber</a:t>
            </a:r>
            <a:r>
              <a:rPr lang="en-US" sz="2200" dirty="0"/>
              <a:t> from </a:t>
            </a:r>
            <a:r>
              <a:rPr lang="en-US" sz="2200" dirty="0" err="1"/>
              <a:t>OCLCCollectionData</a:t>
            </a:r>
            <a:r>
              <a:rPr lang="en-US" sz="2200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 </a:t>
            </a:r>
            <a:r>
              <a:rPr lang="en-US" dirty="0"/>
              <a:t>sends article requests out through Direct </a:t>
            </a:r>
            <a:r>
              <a:rPr lang="en-US" dirty="0" smtClean="0"/>
              <a:t>Request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 checks every article request against KB holdings and returns any request that matches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Request for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 types of DR article requests:	</a:t>
            </a:r>
          </a:p>
          <a:p>
            <a:pPr lvl="1"/>
            <a:r>
              <a:rPr lang="en-US" sz="2000" dirty="0" smtClean="0"/>
              <a:t>Requests released from Copy Right by User –published in last five years (semi-mediated)</a:t>
            </a:r>
          </a:p>
          <a:p>
            <a:pPr lvl="1"/>
            <a:r>
              <a:rPr lang="en-US" sz="2000" dirty="0" smtClean="0"/>
              <a:t>Requests released from Copy Right by the system – not published in last five years (unmediated!)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B.K.B. (Before the Knowledge </a:t>
            </a:r>
            <a:r>
              <a:rPr lang="en-US" dirty="0"/>
              <a:t>B</a:t>
            </a:r>
            <a:r>
              <a:rPr lang="en-US" dirty="0" smtClean="0"/>
              <a:t>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Unsure of what we can loan from our e-journals or the best way to borrow from e-content</a:t>
            </a:r>
          </a:p>
          <a:p>
            <a:endParaRPr lang="en-US" dirty="0"/>
          </a:p>
          <a:p>
            <a:r>
              <a:rPr lang="en-US" dirty="0" smtClean="0"/>
              <a:t>Many of us did not (and don’t) have our electronic content in OCLC and therefore, not discoverable</a:t>
            </a:r>
          </a:p>
          <a:p>
            <a:endParaRPr lang="en-US" dirty="0"/>
          </a:p>
          <a:p>
            <a:r>
              <a:rPr lang="en-US" dirty="0" smtClean="0"/>
              <a:t>Majority of our content, especially our unique content, is e-journal subscriptions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0" y="0"/>
            <a:ext cx="915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\\fpsa\scottm$\Settings\Desktop\ILL\Wils Webinar\kb - borrowing impor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8" y="0"/>
            <a:ext cx="915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891"/>
            <a:ext cx="862739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should do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Articles cleared from CC by user:</a:t>
            </a:r>
            <a:endParaRPr lang="en-US" sz="2800" dirty="0"/>
          </a:p>
        </p:txBody>
      </p:sp>
      <p:pic>
        <p:nvPicPr>
          <p:cNvPr id="19458" name="Picture 2" descr="\\fpsa\scottm$\Settings\Desktop\ILL\Wils Webinar\CC prom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2133600"/>
            <a:ext cx="912668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should do this!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Completely unmediated</a:t>
            </a:r>
          </a:p>
          <a:p>
            <a:endParaRPr lang="en-US" dirty="0"/>
          </a:p>
        </p:txBody>
      </p:sp>
      <p:pic>
        <p:nvPicPr>
          <p:cNvPr id="20482" name="Picture 2" descr="\\fpsa\scottm$\Settings\Desktop\ILL\Wils Webinar\Complete automation - under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on weekends!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\\fpsa\scottm$\Settings\Desktop\ILL\Wils Webinar\Complete automation Sun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 and Direct Request at UW-GB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1752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 assessment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 assessment II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www.oclc.org/en-US/worldshare-ill/features/article-sharing.html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Simplifies the lending of electronic content</a:t>
            </a:r>
          </a:p>
          <a:p>
            <a:endParaRPr lang="en-US" dirty="0"/>
          </a:p>
          <a:p>
            <a:r>
              <a:rPr lang="en-US" dirty="0"/>
              <a:t>Allows you to set licensing restrictions depending on publisher </a:t>
            </a:r>
            <a:r>
              <a:rPr lang="en-US" dirty="0" smtClean="0"/>
              <a:t>terms</a:t>
            </a:r>
          </a:p>
          <a:p>
            <a:endParaRPr lang="en-US" dirty="0"/>
          </a:p>
          <a:p>
            <a:r>
              <a:rPr lang="en-US" dirty="0"/>
              <a:t>Allows you to automate ILL borrowing for </a:t>
            </a:r>
            <a:r>
              <a:rPr lang="en-US" dirty="0" smtClean="0"/>
              <a:t>articles</a:t>
            </a:r>
          </a:p>
          <a:p>
            <a:endParaRPr lang="en-US" dirty="0"/>
          </a:p>
          <a:p>
            <a:r>
              <a:rPr lang="en-US" dirty="0" smtClean="0"/>
              <a:t>Recognizes borrowing requests for items that you own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 of this fits neatly into </a:t>
            </a:r>
            <a:r>
              <a:rPr lang="en-US" dirty="0" err="1" smtClean="0"/>
              <a:t>ILLiad</a:t>
            </a:r>
            <a:r>
              <a:rPr lang="en-US" dirty="0" smtClean="0"/>
              <a:t> and most into </a:t>
            </a:r>
            <a:r>
              <a:rPr lang="en-US" dirty="0" err="1" smtClean="0"/>
              <a:t>Worldshare</a:t>
            </a:r>
            <a:r>
              <a:rPr lang="en-US" dirty="0" smtClean="0"/>
              <a:t> ILL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32004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Questions????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957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and Bolts of the 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Basically an Electronic Resource Manager (ERM) for ILL</a:t>
            </a:r>
          </a:p>
          <a:p>
            <a:endParaRPr lang="en-US" dirty="0"/>
          </a:p>
          <a:p>
            <a:r>
              <a:rPr lang="en-US" dirty="0" smtClean="0"/>
              <a:t>Homework required: </a:t>
            </a:r>
          </a:p>
          <a:p>
            <a:pPr lvl="1"/>
            <a:r>
              <a:rPr lang="en-US" dirty="0" smtClean="0"/>
              <a:t>Electronic subscriptions- database packages, e-journal packages, and/or individual journals (easy </a:t>
            </a:r>
            <a:r>
              <a:rPr lang="en-US" dirty="0" err="1" smtClean="0"/>
              <a:t>peasy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Licensing agreements for your subscriptions (easy </a:t>
            </a:r>
            <a:r>
              <a:rPr lang="en-US" dirty="0" err="1" smtClean="0"/>
              <a:t>peasy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5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 e-materials (</a:t>
            </a:r>
            <a:r>
              <a:rPr lang="en-US" dirty="0" err="1" smtClean="0"/>
              <a:t>ILLiad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rule: checks all article lending request against KB holdings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t.username</a:t>
            </a:r>
            <a:r>
              <a:rPr lang="en-US" dirty="0" smtClean="0"/>
              <a:t> </a:t>
            </a:r>
            <a:r>
              <a:rPr lang="en-US" dirty="0"/>
              <a:t>= 'GZW' and </a:t>
            </a:r>
            <a:r>
              <a:rPr lang="en-US" dirty="0" err="1"/>
              <a:t>t.TransactionNumber</a:t>
            </a:r>
            <a:r>
              <a:rPr lang="en-US" dirty="0"/>
              <a:t> in (select distinct </a:t>
            </a:r>
            <a:r>
              <a:rPr lang="en-US" dirty="0" err="1"/>
              <a:t>TransactionNumber</a:t>
            </a:r>
            <a:r>
              <a:rPr lang="en-US" dirty="0"/>
              <a:t> from </a:t>
            </a:r>
            <a:r>
              <a:rPr lang="en-US" dirty="0" err="1"/>
              <a:t>OCLCCollectionData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Custom Queue – Awaiting </a:t>
            </a:r>
            <a:r>
              <a:rPr lang="en-US" dirty="0" err="1" smtClean="0"/>
              <a:t>Ejournal</a:t>
            </a:r>
            <a:r>
              <a:rPr lang="en-US" dirty="0" smtClean="0"/>
              <a:t>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\\fpsa\scottm$\Settings\Desktop\ILL\Wils Webinar\Lending - KB impor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\\fpsa\scottm$\Settings\Desktop\ILL\Wils Webinar\Lending - KB requ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353</Words>
  <Application>Microsoft Office PowerPoint</Application>
  <PresentationFormat>On-screen Show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OCLC Knowledge Base: </vt:lpstr>
      <vt:lpstr>B.K.B. (Before the Knowledge Base)</vt:lpstr>
      <vt:lpstr>OCLC Translation</vt:lpstr>
      <vt:lpstr>Nuts and Bolts of the KB</vt:lpstr>
      <vt:lpstr>PowerPoint Presentation</vt:lpstr>
      <vt:lpstr>PowerPoint Presentation</vt:lpstr>
      <vt:lpstr>Lending e-materials (ILLiad)</vt:lpstr>
      <vt:lpstr>PowerPoint Presentation</vt:lpstr>
      <vt:lpstr>PowerPoint Presentation</vt:lpstr>
      <vt:lpstr>PowerPoint Presentation</vt:lpstr>
      <vt:lpstr>PowerPoint Presentation</vt:lpstr>
      <vt:lpstr>Worldshare ILL</vt:lpstr>
      <vt:lpstr>Automating Borrowing requests:</vt:lpstr>
      <vt:lpstr>KB Group</vt:lpstr>
      <vt:lpstr>PowerPoint Presentation</vt:lpstr>
      <vt:lpstr>PowerPoint Presentation</vt:lpstr>
      <vt:lpstr>PowerPoint Presentation</vt:lpstr>
      <vt:lpstr>ILLiad KB routing rules</vt:lpstr>
      <vt:lpstr>Direct Request for articles</vt:lpstr>
      <vt:lpstr>PowerPoint Presentation</vt:lpstr>
      <vt:lpstr>PowerPoint Presentation</vt:lpstr>
      <vt:lpstr>PowerPoint Presentation</vt:lpstr>
      <vt:lpstr>PowerPoint Presentation</vt:lpstr>
      <vt:lpstr>Why you should do this!</vt:lpstr>
      <vt:lpstr>Why you should do this!</vt:lpstr>
      <vt:lpstr>Works on weekends!</vt:lpstr>
      <vt:lpstr>KB and Direct Request at UW-GB</vt:lpstr>
      <vt:lpstr>KB assessment</vt:lpstr>
      <vt:lpstr>KB assessment II</vt:lpstr>
      <vt:lpstr>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Knowledge Base</dc:title>
  <dc:creator>Scott, Mitchell</dc:creator>
  <cp:lastModifiedBy>Scott, Mitchell</cp:lastModifiedBy>
  <cp:revision>29</cp:revision>
  <dcterms:created xsi:type="dcterms:W3CDTF">2014-04-21T19:32:33Z</dcterms:created>
  <dcterms:modified xsi:type="dcterms:W3CDTF">2014-05-20T20:44:39Z</dcterms:modified>
</cp:coreProperties>
</file>