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98" r:id="rId2"/>
    <p:sldId id="257" r:id="rId3"/>
    <p:sldId id="258" r:id="rId4"/>
    <p:sldId id="259" r:id="rId5"/>
    <p:sldId id="299" r:id="rId6"/>
    <p:sldId id="260" r:id="rId7"/>
    <p:sldId id="261" r:id="rId8"/>
    <p:sldId id="29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2" r:id="rId18"/>
    <p:sldId id="293" r:id="rId19"/>
    <p:sldId id="294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96" r:id="rId28"/>
    <p:sldId id="291" r:id="rId29"/>
    <p:sldId id="289" r:id="rId30"/>
    <p:sldId id="29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6" d="100"/>
          <a:sy n="36" d="100"/>
        </p:scale>
        <p:origin x="225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EEBB0-D6F0-47D0-9FC6-75996547F713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64631-7239-443B-85F1-D923ED4F5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9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osh.edu/library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osh.edu/library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97800-5825-4F5C-848B-73866D68DC2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66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4631-7239-443B-85F1-D923ED4F56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02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4631-7239-443B-85F1-D923ED4F56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78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FEBD-FA59-47E2-9798-229C3E76A5F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41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4631-7239-443B-85F1-D923ED4F56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51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97800-5825-4F5C-848B-73866D68DC2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44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4631-7239-443B-85F1-D923ED4F56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2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4631-7239-443B-85F1-D923ED4F56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36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4631-7239-443B-85F1-D923ED4F56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03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4631-7239-443B-85F1-D923ED4F56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70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4631-7239-443B-85F1-D923ED4F56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6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97800-5825-4F5C-848B-73866D68DC2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17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97800-5825-4F5C-848B-73866D68DC2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14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2938" y="97313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97800-5825-4F5C-848B-73866D68DC2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30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97800-5825-4F5C-848B-73866D68DC2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28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6046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97800-5825-4F5C-848B-73866D68DC2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40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97800-5825-4F5C-848B-73866D68DC2B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507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97800-5825-4F5C-848B-73866D68DC2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792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Numbers are important, but they aren't everything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 text downloads and cost-per-use are important metrics for determining the value of a resource, but they aren't the only things to consider. There may be resources that have deceivingly high costs-per-use, but are mission critical for a particular department or community segment. Be sure to take those factors into consideration when evaluating a product.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97800-5825-4F5C-848B-73866D68DC2B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634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4631-7239-443B-85F1-D923ED4F56E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587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97800-5825-4F5C-848B-73866D68DC2B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80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FEBD-FA59-47E2-9798-229C3E76A5F1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29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Polk Library’s Subject Guides and Course Pages</a:t>
            </a:r>
          </a:p>
          <a:p>
            <a:pPr lvl="1"/>
            <a:r>
              <a:rPr lang="en-US" dirty="0" smtClean="0">
                <a:hlinkClick r:id="rId3"/>
              </a:rPr>
              <a:t>http://www.uwosh.edu/library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97800-5825-4F5C-848B-73866D68DC2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35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Polk Library’s Subject Guides and Course Pages</a:t>
            </a:r>
          </a:p>
          <a:p>
            <a:pPr lvl="1"/>
            <a:r>
              <a:rPr lang="en-US" dirty="0" smtClean="0">
                <a:hlinkClick r:id="rId3"/>
              </a:rPr>
              <a:t>http://www.uwosh.edu/library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97800-5825-4F5C-848B-73866D68DC2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93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97800-5825-4F5C-848B-73866D68DC2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73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97800-5825-4F5C-848B-73866D68DC2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0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97800-5825-4F5C-848B-73866D68DC2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19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97800-5825-4F5C-848B-73866D68DC2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6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97800-5825-4F5C-848B-73866D68DC2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89212" y="1923757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89212" y="4186538"/>
            <a:ext cx="8915399" cy="44173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Conference Name, Date, and Location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266585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589213" y="4933950"/>
            <a:ext cx="8915400" cy="89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9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dirty="0" smtClean="0"/>
              <a:t>Add an interesting quotation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Who said this interesting thing and when?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Conference Name, Date, and Location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825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Conference Name, Date, and Location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39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/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Presenter name(s) and contact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Thank you for attending!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Conference Name, Date, and Location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27" y="627407"/>
            <a:ext cx="4331384" cy="287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7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925" y="624110"/>
            <a:ext cx="8911687" cy="128089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Do you like bulleted lists?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Make some points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Conference Name, Date, and Location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801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Conference Name, Date, and Location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605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Conference Name, Date, and Location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1" r="5804"/>
          <a:stretch/>
        </p:blipFill>
        <p:spPr>
          <a:xfrm>
            <a:off x="7209389" y="2126222"/>
            <a:ext cx="4276579" cy="37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8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Conference Name, Date, and Location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reeform 11"/>
          <p:cNvSpPr/>
          <p:nvPr userDrawn="1"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1132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Conference Name, Date, and Location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164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Conference Name, Date, and Location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3"/>
          <a:stretch/>
        </p:blipFill>
        <p:spPr>
          <a:xfrm>
            <a:off x="6383177" y="446088"/>
            <a:ext cx="5061269" cy="53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5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Conference Name, Date, and Location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7"/>
          <a:stretch/>
        </p:blipFill>
        <p:spPr>
          <a:xfrm>
            <a:off x="3686250" y="634965"/>
            <a:ext cx="6522961" cy="39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Conference Name, Date, and Location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373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Conference Name, Date, and Location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232" y="5970992"/>
            <a:ext cx="1090379" cy="69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3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cls.typepad.com/ce/database_tip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cls.typepad.com/ce/database_tips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to </a:t>
            </a:r>
            <a:r>
              <a:rPr lang="en-US" dirty="0" err="1" smtClean="0"/>
              <a:t>WiLS</a:t>
            </a:r>
            <a:r>
              <a:rPr lang="en-US" dirty="0" smtClean="0"/>
              <a:t> Regional Community Meeting!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UW- Milwaukee Libraries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149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Reach out to your vendor </a:t>
            </a:r>
            <a:r>
              <a:rPr lang="en-US" dirty="0" smtClean="0"/>
              <a:t>rep</a:t>
            </a:r>
            <a:endParaRPr lang="en-US" dirty="0"/>
          </a:p>
        </p:txBody>
      </p:sp>
      <p:pic>
        <p:nvPicPr>
          <p:cNvPr id="6146" name="Picture 2" descr="Image result for vendo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894" y="1690688"/>
            <a:ext cx="6363279" cy="409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1220" y="1027906"/>
            <a:ext cx="7909560" cy="474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1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673" y="1027906"/>
            <a:ext cx="7106653" cy="5640201"/>
          </a:xfrm>
        </p:spPr>
      </p:pic>
    </p:spTree>
    <p:extLst>
      <p:ext uri="{BB962C8B-B14F-4D97-AF65-F5344CB8AC3E}">
        <p14:creationId xmlns:p14="http://schemas.microsoft.com/office/powerpoint/2010/main" val="312597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982" y="220698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Know More </a:t>
            </a:r>
            <a:r>
              <a:rPr lang="en-US" dirty="0">
                <a:hlinkClick r:id="rId3"/>
              </a:rPr>
              <a:t>http://scls.typepad.com/ce/database_tips/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13865" y="1690687"/>
            <a:ext cx="5432946" cy="448627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246811" y="1690687"/>
            <a:ext cx="52578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Know more not everything </a:t>
            </a:r>
            <a:endParaRPr lang="en-US" dirty="0"/>
          </a:p>
        </p:txBody>
      </p:sp>
      <p:pic>
        <p:nvPicPr>
          <p:cNvPr id="5122" name="Picture 2" descr="Image result for know mor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742" y="1905000"/>
            <a:ext cx="4616976" cy="360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26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171" y="1527746"/>
            <a:ext cx="7497194" cy="37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5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Reinforce training with written documentation 	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68" y="2232036"/>
            <a:ext cx="3182416" cy="3182416"/>
          </a:xfrm>
        </p:spPr>
      </p:pic>
    </p:spTree>
    <p:extLst>
      <p:ext uri="{BB962C8B-B14F-4D97-AF65-F5344CB8AC3E}">
        <p14:creationId xmlns:p14="http://schemas.microsoft.com/office/powerpoint/2010/main" val="39235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Menasha Joint School District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1844" y="1618455"/>
            <a:ext cx="2364862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0946" y="1618456"/>
            <a:ext cx="250376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Meet users where they are </a:t>
            </a:r>
            <a:endParaRPr lang="en-US" dirty="0"/>
          </a:p>
        </p:txBody>
      </p:sp>
      <p:pic>
        <p:nvPicPr>
          <p:cNvPr id="1028" name="Picture 4" descr="http://www.slate.com/content/dam/slate/articles/technology/technology/2014/06/140605_TECH_ClassroomTablets.jpg.CROP.promo-mediumlar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52605"/>
            <a:ext cx="5181600" cy="369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624368"/>
            <a:ext cx="4645025" cy="261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5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Access should be easy </a:t>
            </a:r>
            <a:endParaRPr lang="en-US" dirty="0"/>
          </a:p>
        </p:txBody>
      </p:sp>
      <p:pic>
        <p:nvPicPr>
          <p:cNvPr id="2050" name="Picture 2" descr="Image result for databases on library websit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43" y="1939963"/>
            <a:ext cx="6291618" cy="336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5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Maximizing the Value of Electronic Resources </a:t>
            </a:r>
            <a:endParaRPr lang="en-US" dirty="0"/>
          </a:p>
        </p:txBody>
      </p:sp>
      <p:pic>
        <p:nvPicPr>
          <p:cNvPr id="4" name="Picture 2" descr="Image result for return on investme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73" y="2244884"/>
            <a:ext cx="6547454" cy="347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4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03" y="1106905"/>
            <a:ext cx="8422105" cy="5053263"/>
          </a:xfrm>
        </p:spPr>
      </p:pic>
    </p:spTree>
    <p:extLst>
      <p:ext uri="{BB962C8B-B14F-4D97-AF65-F5344CB8AC3E}">
        <p14:creationId xmlns:p14="http://schemas.microsoft.com/office/powerpoint/2010/main" val="95318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05" y="365125"/>
            <a:ext cx="9749589" cy="6021805"/>
          </a:xfrm>
        </p:spPr>
      </p:pic>
    </p:spTree>
    <p:extLst>
      <p:ext uri="{BB962C8B-B14F-4D97-AF65-F5344CB8AC3E}">
        <p14:creationId xmlns:p14="http://schemas.microsoft.com/office/powerpoint/2010/main" val="7365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pPr algn="ctr"/>
            <a:r>
              <a:rPr lang="en-US" dirty="0" smtClean="0"/>
              <a:t>Usage comparison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79" y="1452282"/>
            <a:ext cx="9053145" cy="517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Infographics are an excellent way to communicate to stakeholders. </a:t>
            </a:r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17" y="1813810"/>
            <a:ext cx="9384965" cy="4647966"/>
          </a:xfrm>
        </p:spPr>
      </p:pic>
    </p:spTree>
    <p:extLst>
      <p:ext uri="{BB962C8B-B14F-4D97-AF65-F5344CB8AC3E}">
        <p14:creationId xmlns:p14="http://schemas.microsoft.com/office/powerpoint/2010/main" val="35307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Make sure you explain the criteria you use in the evaluation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12" y="25050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Understand outside factors </a:t>
            </a:r>
            <a:endParaRPr lang="en-US" dirty="0"/>
          </a:p>
        </p:txBody>
      </p:sp>
      <p:pic>
        <p:nvPicPr>
          <p:cNvPr id="2050" name="Picture 2" descr="http://www.librarysimplified.org/assets/images/CurrentEbookArchitectur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5203" y="2006648"/>
            <a:ext cx="4287339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ibrarysimplified.org/assets/images/desiredarchitecture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635" y="2087610"/>
            <a:ext cx="4884830" cy="36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Compare Apples to Apples. </a:t>
            </a:r>
          </a:p>
        </p:txBody>
      </p:sp>
      <p:pic>
        <p:nvPicPr>
          <p:cNvPr id="3074" name="Picture 2" descr="Image result for compare apples to appl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93" y="1978925"/>
            <a:ext cx="7016814" cy="369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0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894" y="816615"/>
            <a:ext cx="8911687" cy="831711"/>
          </a:xfrm>
        </p:spPr>
        <p:txBody>
          <a:bodyPr/>
          <a:lstStyle/>
          <a:p>
            <a:r>
              <a:rPr lang="en-US" dirty="0"/>
              <a:t>Question </a:t>
            </a:r>
            <a:r>
              <a:rPr lang="en-US" dirty="0" smtClean="0"/>
              <a:t>numbers</a:t>
            </a:r>
            <a:endParaRPr lang="en-US" dirty="0"/>
          </a:p>
        </p:txBody>
      </p:sp>
      <p:pic>
        <p:nvPicPr>
          <p:cNvPr id="4100" name="Picture 4" descr="https://socioecohistory.files.wordpress.com/2011/02/bls_bureau_of_lying_statistics.jpg?w=400&amp;h=27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159" y="1905000"/>
            <a:ext cx="6073254" cy="419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6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Include your staff in database evaluation 	</a:t>
            </a:r>
            <a:endParaRPr lang="en-US" dirty="0"/>
          </a:p>
        </p:txBody>
      </p:sp>
      <p:pic>
        <p:nvPicPr>
          <p:cNvPr id="6146" name="Picture 2" descr="Image result for staff buy-i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84" y="2141651"/>
            <a:ext cx="4627230" cy="346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7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7" y="1058779"/>
            <a:ext cx="7368018" cy="5149515"/>
          </a:xfrm>
        </p:spPr>
      </p:pic>
    </p:spTree>
    <p:extLst>
      <p:ext uri="{BB962C8B-B14F-4D97-AF65-F5344CB8AC3E}">
        <p14:creationId xmlns:p14="http://schemas.microsoft.com/office/powerpoint/2010/main" val="18102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rket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32" y="1723190"/>
            <a:ext cx="6799491" cy="368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44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982" y="220698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Example: Know More </a:t>
            </a:r>
            <a:r>
              <a:rPr lang="en-US" dirty="0">
                <a:hlinkClick r:id="rId3"/>
              </a:rPr>
              <a:t>http://scls.typepad.com/ce/database_tips/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13865" y="1690687"/>
            <a:ext cx="5432946" cy="448627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246811" y="1690687"/>
            <a:ext cx="52578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36" y="0"/>
            <a:ext cx="7347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0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50" y="376237"/>
            <a:ext cx="8897493" cy="591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48859"/>
          </a:xfrm>
        </p:spPr>
        <p:txBody>
          <a:bodyPr/>
          <a:lstStyle/>
          <a:p>
            <a:r>
              <a:rPr lang="en-US" smtClean="0"/>
              <a:t>Put your resources in front of your users.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2663" y="1372969"/>
            <a:ext cx="4313864" cy="4645175"/>
          </a:xfrm>
        </p:spPr>
        <p:txBody>
          <a:bodyPr/>
          <a:lstStyle/>
          <a:p>
            <a:r>
              <a:rPr lang="en-US" dirty="0" smtClean="0"/>
              <a:t>Group them together in a way that aids in their discoverability.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  <a:p>
            <a:endParaRPr lang="en-US" dirty="0"/>
          </a:p>
        </p:txBody>
      </p:sp>
      <p:pic>
        <p:nvPicPr>
          <p:cNvPr id="2052" name="Picture 4" descr="http://thumbs.dreamstime.com/x/find-needle-haystack-229051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747" y="2126222"/>
            <a:ext cx="4313864" cy="377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664" y="2121828"/>
            <a:ext cx="4377016" cy="389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99679" y="13729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Too often we find resources are buried or hard to find.</a:t>
            </a:r>
          </a:p>
        </p:txBody>
      </p:sp>
    </p:spTree>
    <p:extLst>
      <p:ext uri="{BB962C8B-B14F-4D97-AF65-F5344CB8AC3E}">
        <p14:creationId xmlns:p14="http://schemas.microsoft.com/office/powerpoint/2010/main" val="23276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430" y="622301"/>
            <a:ext cx="3505199" cy="97631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ROTATE! </a:t>
            </a:r>
            <a:endParaRPr lang="en-US" sz="4400" dirty="0"/>
          </a:p>
        </p:txBody>
      </p:sp>
      <p:pic>
        <p:nvPicPr>
          <p:cNvPr id="3074" name="Picture 2" descr="https://s-media-cache-ak0.pinimg.com/736x/d7/cf/ef/d7cfef8299c1fa6af3bdedbfaf2b24a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3013" y="446088"/>
            <a:ext cx="5181600" cy="54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type="body" sz="half" idx="2"/>
          </p:nvPr>
        </p:nvSpPr>
        <p:spPr>
          <a:xfrm>
            <a:off x="1613648" y="1598613"/>
            <a:ext cx="4480764" cy="40222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3200" dirty="0" smtClean="0"/>
              <a:t>Make </a:t>
            </a:r>
            <a:r>
              <a:rPr lang="en-US" sz="3200" dirty="0"/>
              <a:t>sure that sparsely used resources get some spotlight time too, even if it’s not the “best in class.”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4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Promote…Promote…Promote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39" y="1905000"/>
            <a:ext cx="4227770" cy="4351338"/>
          </a:xfrm>
        </p:spPr>
      </p:pic>
    </p:spTree>
    <p:extLst>
      <p:ext uri="{BB962C8B-B14F-4D97-AF65-F5344CB8AC3E}">
        <p14:creationId xmlns:p14="http://schemas.microsoft.com/office/powerpoint/2010/main" val="23526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 with a </a:t>
            </a:r>
            <a:r>
              <a:rPr lang="en-US" dirty="0" smtClean="0"/>
              <a:t>subject </a:t>
            </a:r>
            <a:r>
              <a:rPr lang="en-US" dirty="0"/>
              <a:t>specialist. </a:t>
            </a:r>
          </a:p>
        </p:txBody>
      </p:sp>
      <p:pic>
        <p:nvPicPr>
          <p:cNvPr id="5122" name="Picture 2" descr="Image result for specialis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716" y="1577024"/>
            <a:ext cx="6964811" cy="482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9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2886</TotalTime>
  <Words>214</Words>
  <Application>Microsoft Office PowerPoint</Application>
  <PresentationFormat>Widescreen</PresentationFormat>
  <Paragraphs>62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Wingdings 3</vt:lpstr>
      <vt:lpstr>Wisp</vt:lpstr>
      <vt:lpstr>Welcome to WiLS Regional Community Meeting!</vt:lpstr>
      <vt:lpstr>Maximizing the Value of Electronic Resources </vt:lpstr>
      <vt:lpstr>PowerPoint Presentation</vt:lpstr>
      <vt:lpstr>PowerPoint Presentation</vt:lpstr>
      <vt:lpstr>PowerPoint Presentation</vt:lpstr>
      <vt:lpstr>Put your resources in front of your users.</vt:lpstr>
      <vt:lpstr>ROTATE! </vt:lpstr>
      <vt:lpstr>Promote…Promote…Promote </vt:lpstr>
      <vt:lpstr>Work with a subject specialist. </vt:lpstr>
      <vt:lpstr>Reach out to your vendor rep</vt:lpstr>
      <vt:lpstr>PowerPoint Presentation</vt:lpstr>
      <vt:lpstr>PowerPoint Presentation</vt:lpstr>
      <vt:lpstr>Know More http://scls.typepad.com/ce/database_tips/</vt:lpstr>
      <vt:lpstr>Know more not everything </vt:lpstr>
      <vt:lpstr>PowerPoint Presentation</vt:lpstr>
      <vt:lpstr>Reinforce training with written documentation  </vt:lpstr>
      <vt:lpstr>Menasha Joint School District </vt:lpstr>
      <vt:lpstr>Meet users where they are </vt:lpstr>
      <vt:lpstr>Access should be easy </vt:lpstr>
      <vt:lpstr>PowerPoint Presentation</vt:lpstr>
      <vt:lpstr>PowerPoint Presentation</vt:lpstr>
      <vt:lpstr>Usage comparison</vt:lpstr>
      <vt:lpstr>Infographics are an excellent way to communicate to stakeholders. </vt:lpstr>
      <vt:lpstr>Make sure you explain the criteria you use in the evaluation</vt:lpstr>
      <vt:lpstr>Understand outside factors </vt:lpstr>
      <vt:lpstr>Compare Apples to Apples. </vt:lpstr>
      <vt:lpstr>Question numbers</vt:lpstr>
      <vt:lpstr> Include your staff in database evaluation  </vt:lpstr>
      <vt:lpstr>PowerPoint Presentation</vt:lpstr>
      <vt:lpstr>Example: Know More http://scls.typepad.com/ce/database_tips/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Maximizing the Value of Electronic Resources</dc:title>
  <dc:creator>Sara</dc:creator>
  <cp:lastModifiedBy>brunner</cp:lastModifiedBy>
  <cp:revision>15</cp:revision>
  <dcterms:created xsi:type="dcterms:W3CDTF">2015-09-20T15:32:25Z</dcterms:created>
  <dcterms:modified xsi:type="dcterms:W3CDTF">2015-10-22T12:01:44Z</dcterms:modified>
</cp:coreProperties>
</file>